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2" r:id="rId4"/>
    <p:sldId id="272" r:id="rId5"/>
    <p:sldId id="273" r:id="rId6"/>
    <p:sldId id="274" r:id="rId7"/>
    <p:sldId id="275" r:id="rId8"/>
    <p:sldId id="276" r:id="rId9"/>
    <p:sldId id="277" r:id="rId10"/>
    <p:sldId id="259" r:id="rId11"/>
    <p:sldId id="278" r:id="rId12"/>
    <p:sldId id="284" r:id="rId13"/>
    <p:sldId id="285" r:id="rId14"/>
    <p:sldId id="286" r:id="rId15"/>
    <p:sldId id="269" r:id="rId16"/>
    <p:sldId id="283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97FF"/>
    <a:srgbClr val="760000"/>
    <a:srgbClr val="D68B1C"/>
    <a:srgbClr val="FF9E1D"/>
    <a:srgbClr val="253600"/>
    <a:srgbClr val="552579"/>
    <a:srgbClr val="D09622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058" autoAdjust="0"/>
  </p:normalViewPr>
  <p:slideViewPr>
    <p:cSldViewPr>
      <p:cViewPr varScale="1">
        <p:scale>
          <a:sx n="67" d="100"/>
          <a:sy n="67" d="100"/>
        </p:scale>
        <p:origin x="147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8965" y="2360065"/>
            <a:ext cx="7940661" cy="763525"/>
          </a:xfrm>
          <a:effectLst>
            <a:outerShdw blurRad="50800" dist="38100" dir="2700000" algn="tl" rotWithShape="0">
              <a:prstClr val="black">
                <a:alpha val="6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6" y="3581705"/>
            <a:ext cx="7940661" cy="763525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rgbClr val="00206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670" y="374900"/>
            <a:ext cx="8076895" cy="61082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1596540"/>
            <a:ext cx="8076895" cy="458115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8719" y="833015"/>
            <a:ext cx="6719019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FF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720" y="1749245"/>
            <a:ext cx="6719019" cy="4275740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3014"/>
            <a:ext cx="8229600" cy="5846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527605"/>
            <a:ext cx="8229600" cy="532180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8965" y="1882907"/>
            <a:ext cx="4040188" cy="63976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965" y="2512770"/>
            <a:ext cx="4040188" cy="3035058"/>
          </a:xfrm>
        </p:spPr>
        <p:txBody>
          <a:bodyPr/>
          <a:lstStyle>
            <a:lvl1pPr algn="l">
              <a:defRPr sz="2400">
                <a:solidFill>
                  <a:srgbClr val="002060"/>
                </a:solidFill>
              </a:defRPr>
            </a:lvl1pPr>
            <a:lvl2pPr algn="l">
              <a:defRPr sz="2000">
                <a:solidFill>
                  <a:srgbClr val="002060"/>
                </a:solidFill>
              </a:defRPr>
            </a:lvl2pPr>
            <a:lvl3pPr algn="l">
              <a:defRPr sz="1800">
                <a:solidFill>
                  <a:srgbClr val="002060"/>
                </a:solidFill>
              </a:defRPr>
            </a:lvl3pPr>
            <a:lvl4pPr algn="l">
              <a:defRPr sz="1600">
                <a:solidFill>
                  <a:srgbClr val="002060"/>
                </a:solidFill>
              </a:defRPr>
            </a:lvl4pPr>
            <a:lvl5pPr algn="l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6790" y="1882907"/>
            <a:ext cx="4041775" cy="639762"/>
          </a:xfrm>
        </p:spPr>
        <p:txBody>
          <a:bodyPr anchor="b"/>
          <a:lstStyle>
            <a:lvl1pPr marL="0" indent="0" algn="l">
              <a:buNone/>
              <a:defRPr sz="2400" b="1">
                <a:solidFill>
                  <a:srgbClr val="2597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6790" y="2512770"/>
            <a:ext cx="4041775" cy="3035058"/>
          </a:xfrm>
        </p:spPr>
        <p:txBody>
          <a:bodyPr/>
          <a:lstStyle>
            <a:lvl1pPr algn="l">
              <a:defRPr sz="2400">
                <a:solidFill>
                  <a:srgbClr val="002060"/>
                </a:solidFill>
              </a:defRPr>
            </a:lvl1pPr>
            <a:lvl2pPr algn="l">
              <a:defRPr sz="2000">
                <a:solidFill>
                  <a:srgbClr val="002060"/>
                </a:solidFill>
              </a:defRPr>
            </a:lvl2pPr>
            <a:lvl3pPr algn="l">
              <a:defRPr sz="1800">
                <a:solidFill>
                  <a:srgbClr val="002060"/>
                </a:solidFill>
              </a:defRPr>
            </a:lvl3pPr>
            <a:lvl4pPr algn="l">
              <a:defRPr sz="1600">
                <a:solidFill>
                  <a:srgbClr val="002060"/>
                </a:solidFill>
              </a:defRPr>
            </a:lvl4pPr>
            <a:lvl5pPr algn="l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4/21/2022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owardsdatascience.com/anti-spoofing-techniques-for-face-recognition-solutions-4257c5b1dfc9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ucu.edu.ua.s3.amazonaws.com/wp-content/uploads/sites/8/2019/12/Arsen-Senkivskyy.pdf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337345"/>
            <a:ext cx="7940660" cy="938950"/>
          </a:xfrm>
        </p:spPr>
        <p:txBody>
          <a:bodyPr>
            <a:noAutofit/>
          </a:bodyPr>
          <a:lstStyle/>
          <a:p>
            <a:r>
              <a:rPr lang="en-US" dirty="0" smtClean="0"/>
              <a:t>Object detection and image classification using a Ornithopter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5" y="57160"/>
            <a:ext cx="1341236" cy="134123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8671" y="5566870"/>
            <a:ext cx="280397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Project Mentor</a:t>
            </a:r>
          </a:p>
          <a:p>
            <a:pPr algn="ctr"/>
            <a:r>
              <a:rPr lang="en-US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Dr. J. Krishnaiah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84862" y="5657671"/>
            <a:ext cx="23115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2400" dirty="0" smtClean="0"/>
              <a:t>Done by</a:t>
            </a:r>
          </a:p>
          <a:p>
            <a:pPr algn="r"/>
            <a:r>
              <a:rPr lang="en-US" sz="2400" dirty="0" smtClean="0"/>
              <a:t>M</a:t>
            </a:r>
            <a:r>
              <a:rPr lang="en-US" sz="2400" dirty="0"/>
              <a:t>. Durga Sai Anil</a:t>
            </a:r>
          </a:p>
          <a:p>
            <a:pPr algn="r"/>
            <a:r>
              <a:rPr lang="en-US" sz="2400" dirty="0" smtClean="0"/>
              <a:t>118me0015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2490" y="2970885"/>
            <a:ext cx="7482545" cy="1679755"/>
          </a:xfrm>
        </p:spPr>
        <p:txBody>
          <a:bodyPr>
            <a:normAutofit/>
          </a:bodyPr>
          <a:lstStyle/>
          <a:p>
            <a:r>
              <a:rPr lang="en-US" b="1" dirty="0" smtClean="0"/>
              <a:t>Ornithopter Building…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Design-1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27" y="2211749"/>
            <a:ext cx="7533477" cy="4646251"/>
          </a:xfrm>
        </p:spPr>
      </p:pic>
    </p:spTree>
    <p:extLst>
      <p:ext uri="{BB962C8B-B14F-4D97-AF65-F5344CB8AC3E}">
        <p14:creationId xmlns:p14="http://schemas.microsoft.com/office/powerpoint/2010/main" val="42502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Gear box for design-1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54655"/>
            <a:ext cx="4275740" cy="4016192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91" y="2054655"/>
            <a:ext cx="4980152" cy="401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Design-2 Gear Box-1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54654"/>
            <a:ext cx="4877410" cy="442844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49" b="20588"/>
          <a:stretch/>
        </p:blipFill>
        <p:spPr>
          <a:xfrm>
            <a:off x="4877410" y="2054654"/>
            <a:ext cx="3359509" cy="46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Design-2 Gear Box-1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" y="1596540"/>
            <a:ext cx="5139957" cy="488656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20" b="27733"/>
          <a:stretch/>
        </p:blipFill>
        <p:spPr>
          <a:xfrm>
            <a:off x="5182820" y="1901950"/>
            <a:ext cx="3855749" cy="442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7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17" y="985720"/>
            <a:ext cx="6719020" cy="91623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References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17900" y="2054655"/>
            <a:ext cx="7329837" cy="4275740"/>
          </a:xfrm>
        </p:spPr>
        <p:txBody>
          <a:bodyPr>
            <a:normAutofit fontScale="92500"/>
          </a:bodyPr>
          <a:lstStyle/>
          <a:p>
            <a:r>
              <a:rPr lang="en-US" sz="2400" dirty="0">
                <a:hlinkClick r:id="rId3"/>
              </a:rPr>
              <a:t>https://www.instructables.com/Opensource-Ornithopter-Prototype-Arduino-Powered-a/</a:t>
            </a:r>
          </a:p>
          <a:p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://www.tensorflow.org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r>
              <a:rPr lang="en-US" sz="2400" dirty="0"/>
              <a:t>https://pjreddie.com/darknet/yolo</a:t>
            </a:r>
            <a:r>
              <a:rPr lang="en-US" sz="2400" dirty="0" smtClean="0"/>
              <a:t>/</a:t>
            </a:r>
            <a:endParaRPr lang="en-US" sz="2400" u="sng" dirty="0" smtClean="0"/>
          </a:p>
          <a:p>
            <a:r>
              <a:rPr lang="en-US" sz="2400" u="sng" dirty="0" smtClean="0"/>
              <a:t>https</a:t>
            </a:r>
            <a:r>
              <a:rPr lang="en-US" sz="2400" u="sng" dirty="0"/>
              <a:t>://towardsdatascience.com/facial-recognition-types-of-attacks-and-anti-spoofing-techniques-9d732080f91e</a:t>
            </a:r>
            <a:endParaRPr lang="en-US" sz="2400" u="sng" dirty="0" smtClean="0"/>
          </a:p>
          <a:p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towardsdatascience.com/anti-spoofing-techniques-for-face-recognition-solutions-4257c5b1dfc9</a:t>
            </a:r>
            <a:endParaRPr lang="en-US" sz="2400" dirty="0" smtClean="0"/>
          </a:p>
          <a:p>
            <a:r>
              <a:rPr lang="en-US" sz="2400" dirty="0"/>
              <a:t>https://pyimagesearch.com/2019/03/11/liveness-detection-with-opencv/</a:t>
            </a:r>
          </a:p>
        </p:txBody>
      </p:sp>
    </p:spTree>
    <p:extLst>
      <p:ext uri="{BB962C8B-B14F-4D97-AF65-F5344CB8AC3E}">
        <p14:creationId xmlns:p14="http://schemas.microsoft.com/office/powerpoint/2010/main" val="2588318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28717" y="985720"/>
            <a:ext cx="6719020" cy="916230"/>
          </a:xfrm>
        </p:spPr>
        <p:txBody>
          <a:bodyPr>
            <a:noAutofit/>
          </a:bodyPr>
          <a:lstStyle/>
          <a:p>
            <a:pPr algn="l"/>
            <a:r>
              <a:rPr lang="en-US" sz="3200" dirty="0" smtClean="0"/>
              <a:t>References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17900" y="2054655"/>
            <a:ext cx="7329837" cy="4275740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http://</a:t>
            </a:r>
            <a:r>
              <a:rPr lang="en-US" sz="2400" dirty="0" smtClean="0">
                <a:hlinkClick r:id="rId3"/>
              </a:rPr>
              <a:t>ucu.edu.ua.s3.amazonaws.com/wp-content/uploads/sites/8/2019/12/Arsen-Senkivskyy.pdf</a:t>
            </a:r>
            <a:endParaRPr lang="en-US" sz="2400" dirty="0"/>
          </a:p>
          <a:p>
            <a:r>
              <a:rPr lang="en-US" sz="2400" dirty="0" smtClean="0"/>
              <a:t>Name of the </a:t>
            </a:r>
            <a:r>
              <a:rPr lang="en-US" sz="2400" dirty="0"/>
              <a:t>paper: Anti-spoofing system for facial </a:t>
            </a:r>
            <a:r>
              <a:rPr lang="en-US" sz="2400" dirty="0" smtClean="0"/>
              <a:t>recognition, Author : Arsen Senkivskyy , organization: Ukrainian Catholic University</a:t>
            </a:r>
          </a:p>
        </p:txBody>
      </p:sp>
    </p:spTree>
    <p:extLst>
      <p:ext uri="{BB962C8B-B14F-4D97-AF65-F5344CB8AC3E}">
        <p14:creationId xmlns:p14="http://schemas.microsoft.com/office/powerpoint/2010/main" val="297258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296261" y="2818180"/>
            <a:ext cx="8246070" cy="3664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  </a:t>
            </a:r>
          </a:p>
          <a:p>
            <a:pPr marL="0" indent="0" algn="ctr">
              <a:buNone/>
            </a:pPr>
            <a:r>
              <a:rPr lang="en-US" dirty="0" smtClean="0"/>
              <a:t>  </a:t>
            </a:r>
            <a:r>
              <a:rPr lang="en-US" sz="3600" dirty="0" smtClean="0"/>
              <a:t>Thank You               </a:t>
            </a:r>
          </a:p>
          <a:p>
            <a:pPr marL="0" indent="0">
              <a:buNone/>
            </a:pPr>
            <a:r>
              <a:rPr lang="en-US" sz="3600" dirty="0"/>
              <a:t> </a:t>
            </a:r>
            <a:r>
              <a:rPr lang="en-US" sz="3600" dirty="0" smtClean="0"/>
              <a:t>             </a:t>
            </a:r>
          </a:p>
          <a:p>
            <a:pPr marL="0" indent="0" algn="r">
              <a:buNone/>
            </a:pPr>
            <a:endParaRPr lang="en-US" dirty="0" smtClean="0"/>
          </a:p>
          <a:p>
            <a:pPr marL="0" indent="0" algn="r">
              <a:buNone/>
            </a:pPr>
            <a:r>
              <a:rPr lang="en-US" dirty="0" smtClean="0"/>
              <a:t>M. Durga Sai Anil</a:t>
            </a:r>
          </a:p>
          <a:p>
            <a:pPr marL="0" indent="0" algn="r">
              <a:buNone/>
            </a:pPr>
            <a:r>
              <a:rPr lang="en-US" dirty="0" smtClean="0"/>
              <a:t>118me0015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375" y="3276295"/>
            <a:ext cx="8076895" cy="3054100"/>
          </a:xfrm>
        </p:spPr>
        <p:txBody>
          <a:bodyPr>
            <a:normAutofit/>
          </a:bodyPr>
          <a:lstStyle/>
          <a:p>
            <a:r>
              <a:rPr lang="en-US" dirty="0" smtClean="0"/>
              <a:t>Detecting the objects and classifying the objects and recognizing the humans in defense applications using an ornithopter.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 to ornithopter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70" y="2970885"/>
            <a:ext cx="8076895" cy="30541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Ornithopter is one type of flapping wing robot or an Unmanned Air Vehicle which uses its tail to give directions and stabilize itself during the flight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The oscillatory flapping of the wings helps the ornithopter to generate the high pressure region below its body and gain lift; the wings control the altitude and propulsion of the Ornithopter whereas the tail acts as a steering of the Ornithopter.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7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work Cont.…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69" y="2207360"/>
            <a:ext cx="8076895" cy="397033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Using yolo pretrained model, I created a </a:t>
            </a:r>
            <a:r>
              <a:rPr lang="en-US" dirty="0" smtClean="0">
                <a:solidFill>
                  <a:srgbClr val="FF0000"/>
                </a:solidFill>
              </a:rPr>
              <a:t>object detection and image classification</a:t>
            </a:r>
            <a:r>
              <a:rPr lang="en-US" dirty="0" smtClean="0"/>
              <a:t>. By this model the ornithopter can detect the objects.</a:t>
            </a:r>
          </a:p>
          <a:p>
            <a:r>
              <a:rPr lang="en-US" dirty="0" smtClean="0"/>
              <a:t>Using </a:t>
            </a:r>
            <a:r>
              <a:rPr lang="en-US" dirty="0"/>
              <a:t>C</a:t>
            </a:r>
            <a:r>
              <a:rPr lang="en-US" dirty="0" smtClean="0"/>
              <a:t>ascade classifier I created a </a:t>
            </a:r>
            <a:r>
              <a:rPr lang="en-US" dirty="0" smtClean="0">
                <a:solidFill>
                  <a:srgbClr val="FF0000"/>
                </a:solidFill>
              </a:rPr>
              <a:t>facial recognition system.</a:t>
            </a:r>
            <a:r>
              <a:rPr lang="en-US" dirty="0" smtClean="0"/>
              <a:t> By this model ornithopter can recognize the faces.</a:t>
            </a:r>
          </a:p>
          <a:p>
            <a:r>
              <a:rPr lang="en-US" dirty="0" smtClean="0"/>
              <a:t>Using contour detection I created </a:t>
            </a:r>
            <a:r>
              <a:rPr lang="en-US" dirty="0" smtClean="0">
                <a:solidFill>
                  <a:srgbClr val="FF0000"/>
                </a:solidFill>
              </a:rPr>
              <a:t>shape detection model</a:t>
            </a:r>
            <a:r>
              <a:rPr lang="en-US" dirty="0" smtClean="0"/>
              <a:t>. By this model ornithopter can identify the shapes of a objects.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8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 work Cont.…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1669" y="2207360"/>
            <a:ext cx="8076895" cy="3970330"/>
          </a:xfrm>
        </p:spPr>
        <p:txBody>
          <a:bodyPr>
            <a:normAutofit/>
          </a:bodyPr>
          <a:lstStyle/>
          <a:p>
            <a:r>
              <a:rPr lang="en-US" dirty="0" smtClean="0"/>
              <a:t>I created a model for to </a:t>
            </a:r>
            <a:r>
              <a:rPr lang="en-US" dirty="0" smtClean="0">
                <a:solidFill>
                  <a:srgbClr val="FF0000"/>
                </a:solidFill>
              </a:rPr>
              <a:t>detect the spoof faces </a:t>
            </a:r>
            <a:r>
              <a:rPr lang="en-US" dirty="0" smtClean="0"/>
              <a:t>By training a Convolution neural network(CNN). This model can classify between live and spoof images. So by this model ornithopter can understand the face which is live face or fake face.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59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on object detection</a:t>
            </a:r>
            <a:endParaRPr lang="en-US" dirty="0"/>
          </a:p>
        </p:txBody>
      </p:sp>
      <p:pic>
        <p:nvPicPr>
          <p:cNvPr id="4" name="kang0_q29wKzm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555" y="1596539"/>
            <a:ext cx="8925007" cy="4462513"/>
          </a:xfrm>
        </p:spPr>
      </p:pic>
    </p:spTree>
    <p:extLst>
      <p:ext uri="{BB962C8B-B14F-4D97-AF65-F5344CB8AC3E}">
        <p14:creationId xmlns:p14="http://schemas.microsoft.com/office/powerpoint/2010/main" val="52109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on Shape detection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260" y="1749245"/>
            <a:ext cx="7177135" cy="478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8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on Facial Recognition</a:t>
            </a:r>
            <a:endParaRPr lang="en-US" dirty="0"/>
          </a:p>
        </p:txBody>
      </p:sp>
      <p:pic>
        <p:nvPicPr>
          <p:cNvPr id="4" name="Face_recognition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260" y="1596540"/>
            <a:ext cx="8246070" cy="4635173"/>
          </a:xfrm>
        </p:spPr>
      </p:pic>
    </p:spTree>
    <p:extLst>
      <p:ext uri="{BB962C8B-B14F-4D97-AF65-F5344CB8AC3E}">
        <p14:creationId xmlns:p14="http://schemas.microsoft.com/office/powerpoint/2010/main" val="2339580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 on Antispoof Facial Recognition</a:t>
            </a:r>
            <a:endParaRPr lang="en-US" dirty="0"/>
          </a:p>
        </p:txBody>
      </p:sp>
      <p:pic>
        <p:nvPicPr>
          <p:cNvPr id="4" name="Sample_Demo (online-video-cutter.com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2586" y="1596540"/>
            <a:ext cx="8265979" cy="4646364"/>
          </a:xfrm>
        </p:spPr>
      </p:pic>
    </p:spTree>
    <p:extLst>
      <p:ext uri="{BB962C8B-B14F-4D97-AF65-F5344CB8AC3E}">
        <p14:creationId xmlns:p14="http://schemas.microsoft.com/office/powerpoint/2010/main" val="1543151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2589</TotalTime>
  <Words>322</Words>
  <Application>Microsoft Office PowerPoint</Application>
  <PresentationFormat>On-screen Show (4:3)</PresentationFormat>
  <Paragraphs>42</Paragraphs>
  <Slides>17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Object detection and image classification using a Ornithopter</vt:lpstr>
      <vt:lpstr>Problem Statement</vt:lpstr>
      <vt:lpstr>Introduction to ornithopter</vt:lpstr>
      <vt:lpstr>Background work Cont.…</vt:lpstr>
      <vt:lpstr>Background work Cont.…</vt:lpstr>
      <vt:lpstr>Work on object detection</vt:lpstr>
      <vt:lpstr>Work on Shape detection</vt:lpstr>
      <vt:lpstr>Work on Facial Recognition</vt:lpstr>
      <vt:lpstr>Work on Antispoof Facial Recognition</vt:lpstr>
      <vt:lpstr>Ornithopter Building…</vt:lpstr>
      <vt:lpstr>Design-1</vt:lpstr>
      <vt:lpstr>Gear box for design-1</vt:lpstr>
      <vt:lpstr>Design-2 Gear Box-1</vt:lpstr>
      <vt:lpstr>Design-2 Gear Box-1</vt:lpstr>
      <vt:lpstr>References</vt:lpstr>
      <vt:lpstr>References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Windows User</cp:lastModifiedBy>
  <cp:revision>112</cp:revision>
  <dcterms:created xsi:type="dcterms:W3CDTF">2013-08-21T19:17:07Z</dcterms:created>
  <dcterms:modified xsi:type="dcterms:W3CDTF">2022-04-21T07:32:01Z</dcterms:modified>
</cp:coreProperties>
</file>